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9" r:id="rId3"/>
    <p:sldId id="260" r:id="rId4"/>
    <p:sldId id="261" r:id="rId5"/>
    <p:sldId id="262" r:id="rId6"/>
    <p:sldId id="263" r:id="rId7"/>
    <p:sldId id="264" r:id="rId8"/>
    <p:sldId id="266" r:id="rId9"/>
    <p:sldId id="267"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56" r:id="rId27"/>
    <p:sldId id="257" r:id="rId28"/>
    <p:sldId id="258" r:id="rId29"/>
    <p:sldId id="268"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0" autoAdjust="0"/>
    <p:restoredTop sz="94660"/>
  </p:normalViewPr>
  <p:slideViewPr>
    <p:cSldViewPr snapToGrid="0">
      <p:cViewPr varScale="1">
        <p:scale>
          <a:sx n="82" d="100"/>
          <a:sy n="82" d="100"/>
        </p:scale>
        <p:origin x="9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47D27-6440-496D-A334-8266D9581F79}"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5DA14EB-8CA3-48D0-9E49-E354059CBD2E}" type="slidenum">
              <a:rPr lang="en-US" smtClean="0"/>
              <a:t>‹#›</a:t>
            </a:fld>
            <a:endParaRPr lang="en-US"/>
          </a:p>
        </p:txBody>
      </p:sp>
    </p:spTree>
    <p:extLst>
      <p:ext uri="{BB962C8B-B14F-4D97-AF65-F5344CB8AC3E}">
        <p14:creationId xmlns:p14="http://schemas.microsoft.com/office/powerpoint/2010/main" val="274462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47D27-6440-496D-A334-8266D9581F79}"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396782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47D27-6440-496D-A334-8266D9581F79}"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114003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47D27-6440-496D-A334-8266D9581F79}"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334315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0D47D27-6440-496D-A334-8266D9581F79}" type="datetimeFigureOut">
              <a:rPr lang="en-US" smtClean="0"/>
              <a:t>12/24/2022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5DA14EB-8CA3-48D0-9E49-E354059CBD2E}" type="slidenum">
              <a:rPr lang="en-US" smtClean="0"/>
              <a:t>‹#›</a:t>
            </a:fld>
            <a:endParaRPr lang="en-US"/>
          </a:p>
        </p:txBody>
      </p:sp>
    </p:spTree>
    <p:extLst>
      <p:ext uri="{BB962C8B-B14F-4D97-AF65-F5344CB8AC3E}">
        <p14:creationId xmlns:p14="http://schemas.microsoft.com/office/powerpoint/2010/main" val="162141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47D27-6440-496D-A334-8266D9581F79}"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228764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47D27-6440-496D-A334-8266D9581F79}" type="datetimeFigureOut">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188287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47D27-6440-496D-A334-8266D9581F79}" type="datetimeFigureOut">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287029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47D27-6440-496D-A334-8266D9581F79}" type="datetimeFigureOut">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319771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47D27-6440-496D-A334-8266D9581F79}"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73694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47D27-6440-496D-A334-8266D9581F79}" type="datetimeFigureOut">
              <a:rPr lang="en-US" smtClean="0"/>
              <a:t>12/24/2022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DA14EB-8CA3-48D0-9E49-E354059CBD2E}" type="slidenum">
              <a:rPr lang="en-US" smtClean="0"/>
              <a:t>‹#›</a:t>
            </a:fld>
            <a:endParaRPr lang="en-US"/>
          </a:p>
        </p:txBody>
      </p:sp>
    </p:spTree>
    <p:extLst>
      <p:ext uri="{BB962C8B-B14F-4D97-AF65-F5344CB8AC3E}">
        <p14:creationId xmlns:p14="http://schemas.microsoft.com/office/powerpoint/2010/main" val="62655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0D47D27-6440-496D-A334-8266D9581F79}" type="datetimeFigureOut">
              <a:rPr lang="en-US" smtClean="0"/>
              <a:t>12/24/2022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5DA14EB-8CA3-48D0-9E49-E354059CBD2E}" type="slidenum">
              <a:rPr lang="en-US" smtClean="0"/>
              <a:t>‹#›</a:t>
            </a:fld>
            <a:endParaRPr lang="en-US"/>
          </a:p>
        </p:txBody>
      </p:sp>
    </p:spTree>
    <p:extLst>
      <p:ext uri="{BB962C8B-B14F-4D97-AF65-F5344CB8AC3E}">
        <p14:creationId xmlns:p14="http://schemas.microsoft.com/office/powerpoint/2010/main" val="3132558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1CA5F-0E0E-3B4F-D19D-D569853CDEFE}"/>
              </a:ext>
            </a:extLst>
          </p:cNvPr>
          <p:cNvSpPr>
            <a:spLocks noGrp="1"/>
          </p:cNvSpPr>
          <p:nvPr>
            <p:ph idx="1"/>
          </p:nvPr>
        </p:nvSpPr>
        <p:spPr/>
        <p:txBody>
          <a:bodyPr>
            <a:normAutofit/>
          </a:bodyPr>
          <a:lstStyle/>
          <a:p>
            <a:pPr marL="0" indent="0" algn="ctr">
              <a:buNone/>
            </a:pPr>
            <a:br>
              <a:rPr lang="en-US" sz="2400" b="1" dirty="0"/>
            </a:br>
            <a:endParaRPr lang="en-US" sz="2400" b="1" dirty="0"/>
          </a:p>
        </p:txBody>
      </p:sp>
      <p:sp>
        <p:nvSpPr>
          <p:cNvPr id="4" name="Rectangle: Rounded Corners 3">
            <a:extLst>
              <a:ext uri="{FF2B5EF4-FFF2-40B4-BE49-F238E27FC236}">
                <a16:creationId xmlns:a16="http://schemas.microsoft.com/office/drawing/2014/main" id="{B43470BD-82C7-0A72-EFA4-D5D701569688}"/>
              </a:ext>
            </a:extLst>
          </p:cNvPr>
          <p:cNvSpPr/>
          <p:nvPr/>
        </p:nvSpPr>
        <p:spPr>
          <a:xfrm>
            <a:off x="2970245" y="2121408"/>
            <a:ext cx="6251510" cy="646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b="1" dirty="0">
                <a:cs typeface="B Nazanin" panose="00000400000000000000" pitchFamily="2" charset="-78"/>
              </a:rPr>
              <a:t>عنوان: مدیریت و کنترل پروژه برای توسعه محصول</a:t>
            </a:r>
            <a:endParaRPr lang="en-US" sz="2400" b="1" dirty="0">
              <a:cs typeface="B Nazanin" panose="00000400000000000000" pitchFamily="2" charset="-78"/>
            </a:endParaRPr>
          </a:p>
        </p:txBody>
      </p:sp>
      <p:sp>
        <p:nvSpPr>
          <p:cNvPr id="5" name="Rectangle: Rounded Corners 4">
            <a:extLst>
              <a:ext uri="{FF2B5EF4-FFF2-40B4-BE49-F238E27FC236}">
                <a16:creationId xmlns:a16="http://schemas.microsoft.com/office/drawing/2014/main" id="{3310878D-9DF6-0B05-429B-5B0356A1C30F}"/>
              </a:ext>
            </a:extLst>
          </p:cNvPr>
          <p:cNvSpPr/>
          <p:nvPr/>
        </p:nvSpPr>
        <p:spPr>
          <a:xfrm>
            <a:off x="3524638" y="3116423"/>
            <a:ext cx="5142723" cy="12409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b="1" dirty="0">
                <a:cs typeface="B Nazanin" panose="00000400000000000000" pitchFamily="2" charset="-78"/>
              </a:rPr>
              <a:t>ارائه دهنده:محمدحسین هدایتی</a:t>
            </a:r>
          </a:p>
          <a:p>
            <a:pPr algn="ctr"/>
            <a:endParaRPr lang="fa-IR" sz="2400" b="1" dirty="0">
              <a:cs typeface="B Nazanin" panose="00000400000000000000" pitchFamily="2" charset="-78"/>
            </a:endParaRPr>
          </a:p>
          <a:p>
            <a:pPr algn="ctr"/>
            <a:r>
              <a:rPr lang="fa-IR" sz="2400" b="1" dirty="0">
                <a:cs typeface="B Nazanin" panose="00000400000000000000" pitchFamily="2" charset="-78"/>
              </a:rPr>
              <a:t>استاد راهنما:دکتر گودرزی</a:t>
            </a:r>
          </a:p>
        </p:txBody>
      </p:sp>
      <p:sp>
        <p:nvSpPr>
          <p:cNvPr id="6" name="TextBox 5">
            <a:extLst>
              <a:ext uri="{FF2B5EF4-FFF2-40B4-BE49-F238E27FC236}">
                <a16:creationId xmlns:a16="http://schemas.microsoft.com/office/drawing/2014/main" id="{1F7D2A23-A91E-72BD-718A-234E279013D7}"/>
              </a:ext>
            </a:extLst>
          </p:cNvPr>
          <p:cNvSpPr txBox="1"/>
          <p:nvPr/>
        </p:nvSpPr>
        <p:spPr>
          <a:xfrm>
            <a:off x="3057331" y="929655"/>
            <a:ext cx="6164424" cy="646331"/>
          </a:xfrm>
          <a:prstGeom prst="rect">
            <a:avLst/>
          </a:prstGeom>
          <a:noFill/>
        </p:spPr>
        <p:txBody>
          <a:bodyPr wrap="square" rtlCol="0">
            <a:spAutoFit/>
          </a:bodyPr>
          <a:lstStyle/>
          <a:p>
            <a:pPr algn="ctr" rtl="1"/>
            <a:r>
              <a:rPr lang="fa-IR" sz="3600" b="1" dirty="0">
                <a:cs typeface="_MRT_Khodkar" panose="00000700000000000000" pitchFamily="2" charset="-78"/>
              </a:rPr>
              <a:t>هوالعلیم</a:t>
            </a:r>
            <a:endParaRPr lang="en-US" sz="3600" b="1" dirty="0">
              <a:cs typeface="_MRT_Khodkar" panose="00000700000000000000" pitchFamily="2" charset="-78"/>
            </a:endParaRPr>
          </a:p>
        </p:txBody>
      </p:sp>
    </p:spTree>
    <p:extLst>
      <p:ext uri="{BB962C8B-B14F-4D97-AF65-F5344CB8AC3E}">
        <p14:creationId xmlns:p14="http://schemas.microsoft.com/office/powerpoint/2010/main" val="165956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225E-AFC9-6C30-4952-F9252C48CC4C}"/>
              </a:ext>
            </a:extLst>
          </p:cNvPr>
          <p:cNvSpPr>
            <a:spLocks noGrp="1"/>
          </p:cNvSpPr>
          <p:nvPr>
            <p:ph type="title"/>
          </p:nvPr>
        </p:nvSpPr>
        <p:spPr/>
        <p:txBody>
          <a:bodyPr/>
          <a:lstStyle/>
          <a:p>
            <a:pPr algn="ctr" rtl="1"/>
            <a:r>
              <a:rPr lang="fa-IR" b="1" dirty="0">
                <a:effectLst>
                  <a:outerShdw blurRad="38100" dist="38100" dir="2700000" algn="tl">
                    <a:srgbClr val="000000">
                      <a:alpha val="43137"/>
                    </a:srgbClr>
                  </a:outerShdw>
                </a:effectLst>
                <a:cs typeface="B Nazanin" panose="00000400000000000000" pitchFamily="2" charset="-78"/>
              </a:rPr>
              <a:t>نمايش توالي فعاليتها</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a:extLst>
              <a:ext uri="{FF2B5EF4-FFF2-40B4-BE49-F238E27FC236}">
                <a16:creationId xmlns:a16="http://schemas.microsoft.com/office/drawing/2014/main" id="{A6C74055-7078-477C-8703-26C9896E1F1E}"/>
              </a:ext>
            </a:extLst>
          </p:cNvPr>
          <p:cNvSpPr>
            <a:spLocks noGrp="1"/>
          </p:cNvSpPr>
          <p:nvPr>
            <p:ph idx="1"/>
          </p:nvPr>
        </p:nvSpPr>
        <p:spPr/>
        <p:txBody>
          <a:bodyPr/>
          <a:lstStyle/>
          <a:p>
            <a:pPr algn="r" rtl="1"/>
            <a:r>
              <a:rPr lang="fa-IR" b="1" dirty="0">
                <a:cs typeface="B Nazanin" panose="00000400000000000000" pitchFamily="2" charset="-78"/>
              </a:rPr>
              <a:t>در شروع برنامه ريزي، الزم است کارها يا فعاليت هايي که بايد در يک پروژه، عملي شوند تعريف شده و وابستگي هاي بين آنها معلوم گردد.</a:t>
            </a:r>
            <a:endParaRPr lang="en-US" b="1" dirty="0">
              <a:cs typeface="B Nazanin" panose="00000400000000000000" pitchFamily="2" charset="-78"/>
            </a:endParaRPr>
          </a:p>
          <a:p>
            <a:pPr algn="r" rtl="1"/>
            <a:r>
              <a:rPr lang="fa-IR" b="1" dirty="0">
                <a:cs typeface="B Nazanin" panose="00000400000000000000" pitchFamily="2" charset="-78"/>
              </a:rPr>
              <a:t>فعاليت جزئي از پروژه است که انجام آن به صرف زمان، منابع، انرژي، نيروي انساني و ... دارد و داراي نقاط آغاز و پايان قابل تعريف هستند.</a:t>
            </a:r>
            <a:endParaRPr lang="en-US" b="1" dirty="0">
              <a:cs typeface="B Nazanin" panose="00000400000000000000" pitchFamily="2" charset="-78"/>
            </a:endParaRPr>
          </a:p>
          <a:p>
            <a:pPr algn="r" rtl="1"/>
            <a:endParaRPr lang="en-US" b="1" dirty="0">
              <a:cs typeface="B Nazanin" panose="00000400000000000000" pitchFamily="2" charset="-78"/>
            </a:endParaRPr>
          </a:p>
        </p:txBody>
      </p:sp>
      <p:sp>
        <p:nvSpPr>
          <p:cNvPr id="4" name="Flowchart: Connector 3">
            <a:extLst>
              <a:ext uri="{FF2B5EF4-FFF2-40B4-BE49-F238E27FC236}">
                <a16:creationId xmlns:a16="http://schemas.microsoft.com/office/drawing/2014/main" id="{AFA4846B-1C2D-7864-D556-FD8CB42A954B}"/>
              </a:ext>
            </a:extLst>
          </p:cNvPr>
          <p:cNvSpPr/>
          <p:nvPr/>
        </p:nvSpPr>
        <p:spPr>
          <a:xfrm>
            <a:off x="2299219" y="3937518"/>
            <a:ext cx="475861" cy="44787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1</a:t>
            </a:r>
          </a:p>
        </p:txBody>
      </p:sp>
      <p:sp>
        <p:nvSpPr>
          <p:cNvPr id="5" name="Flowchart: Connector 4">
            <a:extLst>
              <a:ext uri="{FF2B5EF4-FFF2-40B4-BE49-F238E27FC236}">
                <a16:creationId xmlns:a16="http://schemas.microsoft.com/office/drawing/2014/main" id="{5D71C3D0-CBC1-AA31-DBFB-2111C93B287F}"/>
              </a:ext>
            </a:extLst>
          </p:cNvPr>
          <p:cNvSpPr/>
          <p:nvPr/>
        </p:nvSpPr>
        <p:spPr>
          <a:xfrm>
            <a:off x="4004450" y="3937518"/>
            <a:ext cx="475861" cy="44787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2</a:t>
            </a:r>
          </a:p>
        </p:txBody>
      </p:sp>
      <p:cxnSp>
        <p:nvCxnSpPr>
          <p:cNvPr id="7" name="Straight Arrow Connector 6">
            <a:extLst>
              <a:ext uri="{FF2B5EF4-FFF2-40B4-BE49-F238E27FC236}">
                <a16:creationId xmlns:a16="http://schemas.microsoft.com/office/drawing/2014/main" id="{A1F63CD0-84CB-0E6F-8152-2E467510F5FB}"/>
              </a:ext>
            </a:extLst>
          </p:cNvPr>
          <p:cNvCxnSpPr>
            <a:cxnSpLocks/>
            <a:stCxn id="4" idx="6"/>
            <a:endCxn id="5" idx="2"/>
          </p:cNvCxnSpPr>
          <p:nvPr/>
        </p:nvCxnSpPr>
        <p:spPr>
          <a:xfrm>
            <a:off x="2775080" y="4161453"/>
            <a:ext cx="1229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BF8589-5A26-C069-E537-6AEA9C508801}"/>
              </a:ext>
            </a:extLst>
          </p:cNvPr>
          <p:cNvSpPr txBox="1"/>
          <p:nvPr/>
        </p:nvSpPr>
        <p:spPr>
          <a:xfrm>
            <a:off x="2537149" y="4385388"/>
            <a:ext cx="1636295" cy="369332"/>
          </a:xfrm>
          <a:prstGeom prst="rect">
            <a:avLst/>
          </a:prstGeom>
          <a:noFill/>
        </p:spPr>
        <p:txBody>
          <a:bodyPr wrap="square" rtlCol="0">
            <a:spAutoFit/>
          </a:bodyPr>
          <a:lstStyle/>
          <a:p>
            <a:pPr algn="r" rtl="1"/>
            <a:r>
              <a:rPr lang="fa-IR" dirty="0"/>
              <a:t>لوله کشی ساختمان</a:t>
            </a:r>
            <a:endParaRPr lang="en-US" dirty="0"/>
          </a:p>
        </p:txBody>
      </p:sp>
    </p:spTree>
    <p:extLst>
      <p:ext uri="{BB962C8B-B14F-4D97-AF65-F5344CB8AC3E}">
        <p14:creationId xmlns:p14="http://schemas.microsoft.com/office/powerpoint/2010/main" val="95808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CE047-6C65-D54E-894F-8D321509C01C}"/>
              </a:ext>
            </a:extLst>
          </p:cNvPr>
          <p:cNvSpPr>
            <a:spLocks noGrp="1"/>
          </p:cNvSpPr>
          <p:nvPr>
            <p:ph idx="1"/>
          </p:nvPr>
        </p:nvSpPr>
        <p:spPr>
          <a:xfrm>
            <a:off x="1066800" y="1654878"/>
            <a:ext cx="10058400" cy="4050792"/>
          </a:xfrm>
        </p:spPr>
        <p:txBody>
          <a:bodyPr/>
          <a:lstStyle/>
          <a:p>
            <a:pPr algn="r" rtl="1">
              <a:lnSpc>
                <a:spcPct val="150000"/>
              </a:lnSpc>
            </a:pPr>
            <a:r>
              <a:rPr lang="fa-IR" b="1" dirty="0">
                <a:cs typeface="B Nazanin" panose="00000400000000000000" pitchFamily="2" charset="-78"/>
              </a:rPr>
              <a:t>در نمودار </a:t>
            </a:r>
            <a:r>
              <a:rPr lang="en-US" b="1" dirty="0">
                <a:cs typeface="B Nazanin" panose="00000400000000000000" pitchFamily="2" charset="-78"/>
              </a:rPr>
              <a:t>WBS ، </a:t>
            </a:r>
            <a:r>
              <a:rPr lang="fa-IR" b="1" dirty="0">
                <a:cs typeface="B Nazanin" panose="00000400000000000000" pitchFamily="2" charset="-78"/>
              </a:rPr>
              <a:t>فعاليت </a:t>
            </a:r>
            <a:r>
              <a:rPr lang="en-US" b="1" dirty="0">
                <a:cs typeface="B Nazanin" panose="00000400000000000000" pitchFamily="2" charset="-78"/>
              </a:rPr>
              <a:t>(Activity)</a:t>
            </a:r>
            <a:r>
              <a:rPr lang="fa-IR" b="1" dirty="0">
                <a:cs typeface="B Nazanin" panose="00000400000000000000" pitchFamily="2" charset="-78"/>
              </a:rPr>
              <a:t>،کوچکترين واحد کنترل در نمودار است که سطح بعدي ندارد. در واقع فعاليت ها، آخرين سطح منشعب نشده نمودار</a:t>
            </a:r>
            <a:r>
              <a:rPr lang="en-US" b="1" dirty="0">
                <a:cs typeface="B Nazanin" panose="00000400000000000000" pitchFamily="2" charset="-78"/>
              </a:rPr>
              <a:t>WBS </a:t>
            </a:r>
            <a:r>
              <a:rPr lang="fa-IR" b="1" dirty="0">
                <a:cs typeface="B Nazanin" panose="00000400000000000000" pitchFamily="2" charset="-78"/>
              </a:rPr>
              <a:t>هستند.</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44D9A9BC-69F5-287D-FADF-39F48104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70" y="3125755"/>
            <a:ext cx="5022882" cy="2785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626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81AE-AE76-E8EA-CDC5-63C301E214F6}"/>
              </a:ext>
            </a:extLst>
          </p:cNvPr>
          <p:cNvSpPr>
            <a:spLocks noGrp="1"/>
          </p:cNvSpPr>
          <p:nvPr>
            <p:ph type="title"/>
          </p:nvPr>
        </p:nvSpPr>
        <p:spPr/>
        <p:txBody>
          <a:bodyPr/>
          <a:lstStyle/>
          <a:p>
            <a:pPr algn="ctr" rtl="1"/>
            <a:r>
              <a:rPr lang="fa-IR" b="1" dirty="0">
                <a:effectLst>
                  <a:outerShdw blurRad="38100" dist="38100" dir="2700000" algn="tl">
                    <a:srgbClr val="000000">
                      <a:alpha val="43137"/>
                    </a:srgbClr>
                  </a:outerShdw>
                </a:effectLst>
                <a:cs typeface="B Nazanin" panose="00000400000000000000" pitchFamily="2" charset="-78"/>
              </a:rPr>
              <a:t>انواع فعاليتها</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a:extLst>
              <a:ext uri="{FF2B5EF4-FFF2-40B4-BE49-F238E27FC236}">
                <a16:creationId xmlns:a16="http://schemas.microsoft.com/office/drawing/2014/main" id="{0CB86511-1EFC-C0C5-3C1C-26D2E8CE5E80}"/>
              </a:ext>
            </a:extLst>
          </p:cNvPr>
          <p:cNvSpPr>
            <a:spLocks noGrp="1"/>
          </p:cNvSpPr>
          <p:nvPr>
            <p:ph idx="1"/>
          </p:nvPr>
        </p:nvSpPr>
        <p:spPr>
          <a:xfrm>
            <a:off x="1069847" y="1875453"/>
            <a:ext cx="10136217" cy="4296747"/>
          </a:xfrm>
        </p:spPr>
        <p:txBody>
          <a:bodyPr>
            <a:normAutofit/>
          </a:bodyPr>
          <a:lstStyle/>
          <a:p>
            <a:pPr algn="r" rtl="1">
              <a:lnSpc>
                <a:spcPct val="150000"/>
              </a:lnSpc>
            </a:pPr>
            <a:r>
              <a:rPr lang="fa-IR" b="1" dirty="0">
                <a:cs typeface="B Nazanin" panose="00000400000000000000" pitchFamily="2" charset="-78"/>
              </a:rPr>
              <a:t>1 -فعاليت هاي معين:فعاليت هايي هستند که در زمان برنامه ريزي مشخص است که بطور قطعي و مسلم، اين فعاليت ها انجام خواهند شد.</a:t>
            </a:r>
          </a:p>
          <a:p>
            <a:pPr algn="r" rtl="1">
              <a:lnSpc>
                <a:spcPct val="150000"/>
              </a:lnSpc>
            </a:pPr>
            <a:r>
              <a:rPr lang="fa-IR" b="1" dirty="0">
                <a:cs typeface="B Nazanin" panose="00000400000000000000" pitchFamily="2" charset="-78"/>
              </a:rPr>
              <a:t>2 -فعاليت هاي احتمالي:فعاليت هايي که احتمال انجام آنها صددرصد نبوده و به عبارت ديگر، انجام چنين فعاليتهايي ممکن است در طول اجراي پروژه الزامي شده، و يا ممکن است احتياجي به انجام آنها نباشد.</a:t>
            </a:r>
          </a:p>
          <a:p>
            <a:pPr algn="r" rtl="1">
              <a:lnSpc>
                <a:spcPct val="150000"/>
              </a:lnSpc>
            </a:pPr>
            <a:r>
              <a:rPr lang="fa-IR" b="1" dirty="0">
                <a:cs typeface="B Nazanin" panose="00000400000000000000" pitchFamily="2" charset="-78"/>
              </a:rPr>
              <a:t>فعاليت پيش نياز </a:t>
            </a:r>
            <a:r>
              <a:rPr lang="en-US" b="1" dirty="0">
                <a:cs typeface="B Nazanin" panose="00000400000000000000" pitchFamily="2" charset="-78"/>
              </a:rPr>
              <a:t>(Activity Precedent)</a:t>
            </a:r>
            <a:r>
              <a:rPr lang="fa-IR" b="1" dirty="0">
                <a:cs typeface="B Nazanin" panose="00000400000000000000" pitchFamily="2" charset="-78"/>
              </a:rPr>
              <a:t> فعاليت </a:t>
            </a:r>
            <a:r>
              <a:rPr lang="en-US" b="1" dirty="0">
                <a:cs typeface="B Nazanin" panose="00000400000000000000" pitchFamily="2" charset="-78"/>
              </a:rPr>
              <a:t>A </a:t>
            </a:r>
            <a:r>
              <a:rPr lang="fa-IR" b="1" dirty="0">
                <a:cs typeface="B Nazanin" panose="00000400000000000000" pitchFamily="2" charset="-78"/>
              </a:rPr>
              <a:t> را درصورتيکه پيش نيازفعاليت </a:t>
            </a:r>
            <a:r>
              <a:rPr lang="en-US" b="1" dirty="0">
                <a:cs typeface="B Nazanin" panose="00000400000000000000" pitchFamily="2" charset="-78"/>
              </a:rPr>
              <a:t>B </a:t>
            </a:r>
            <a:r>
              <a:rPr lang="fa-IR" b="1" dirty="0">
                <a:cs typeface="B Nazanin" panose="00000400000000000000" pitchFamily="2" charset="-78"/>
              </a:rPr>
              <a:t> ميگويند که بلافاصله بعد از تکميل </a:t>
            </a:r>
            <a:r>
              <a:rPr lang="en-US" b="1" dirty="0">
                <a:cs typeface="B Nazanin" panose="00000400000000000000" pitchFamily="2" charset="-78"/>
              </a:rPr>
              <a:t>A </a:t>
            </a:r>
            <a:r>
              <a:rPr lang="fa-IR" b="1" dirty="0">
                <a:cs typeface="B Nazanin" panose="00000400000000000000" pitchFamily="2" charset="-78"/>
              </a:rPr>
              <a:t> فعاليت </a:t>
            </a:r>
            <a:r>
              <a:rPr lang="en-US" b="1" dirty="0">
                <a:cs typeface="B Nazanin" panose="00000400000000000000" pitchFamily="2" charset="-78"/>
              </a:rPr>
              <a:t>B </a:t>
            </a:r>
            <a:r>
              <a:rPr lang="fa-IR" b="1" dirty="0">
                <a:cs typeface="B Nazanin" panose="00000400000000000000" pitchFamily="2" charset="-78"/>
              </a:rPr>
              <a:t> قابل شروع شدن باشد.</a:t>
            </a:r>
            <a:endParaRPr lang="en-US" b="1" dirty="0">
              <a:cs typeface="B Nazanin" panose="00000400000000000000" pitchFamily="2" charset="-78"/>
            </a:endParaRPr>
          </a:p>
          <a:p>
            <a:pPr algn="r" rtl="1">
              <a:lnSpc>
                <a:spcPct val="150000"/>
              </a:lnSpc>
            </a:pPr>
            <a:r>
              <a:rPr lang="fa-IR" b="1" dirty="0">
                <a:cs typeface="B Nazanin" panose="00000400000000000000" pitchFamily="2" charset="-78"/>
              </a:rPr>
              <a:t>فعاليت وابسته/ پي آمد</a:t>
            </a:r>
            <a:r>
              <a:rPr lang="en-US" b="1" dirty="0">
                <a:cs typeface="B Nazanin" panose="00000400000000000000" pitchFamily="2" charset="-78"/>
              </a:rPr>
              <a:t>(Activity Succeeding)</a:t>
            </a:r>
            <a:r>
              <a:rPr lang="fa-IR" b="1" dirty="0">
                <a:cs typeface="B Nazanin" panose="00000400000000000000" pitchFamily="2" charset="-78"/>
              </a:rPr>
              <a:t> فعاليت</a:t>
            </a:r>
            <a:r>
              <a:rPr lang="en-US" b="1" dirty="0">
                <a:cs typeface="B Nazanin" panose="00000400000000000000" pitchFamily="2" charset="-78"/>
              </a:rPr>
              <a:t>B </a:t>
            </a:r>
            <a:r>
              <a:rPr lang="fa-IR" b="1" dirty="0">
                <a:cs typeface="B Nazanin" panose="00000400000000000000" pitchFamily="2" charset="-78"/>
              </a:rPr>
              <a:t> را درصورتي وابسته به فعاليت </a:t>
            </a:r>
            <a:r>
              <a:rPr lang="en-US" b="1" dirty="0">
                <a:cs typeface="B Nazanin" panose="00000400000000000000" pitchFamily="2" charset="-78"/>
              </a:rPr>
              <a:t>A </a:t>
            </a:r>
            <a:r>
              <a:rPr lang="fa-IR" b="1" dirty="0">
                <a:cs typeface="B Nazanin" panose="00000400000000000000" pitchFamily="2" charset="-78"/>
              </a:rPr>
              <a:t> ميگويند که فعاليت </a:t>
            </a:r>
            <a:r>
              <a:rPr lang="en-US" b="1" dirty="0">
                <a:cs typeface="B Nazanin" panose="00000400000000000000" pitchFamily="2" charset="-78"/>
              </a:rPr>
              <a:t> B </a:t>
            </a:r>
            <a:r>
              <a:rPr lang="fa-IR" b="1" dirty="0">
                <a:cs typeface="B Nazanin" panose="00000400000000000000" pitchFamily="2" charset="-78"/>
              </a:rPr>
              <a:t>بلافاصله بعد از تکميل </a:t>
            </a:r>
            <a:r>
              <a:rPr lang="en-US" b="1" dirty="0">
                <a:cs typeface="B Nazanin" panose="00000400000000000000" pitchFamily="2" charset="-78"/>
              </a:rPr>
              <a:t> A </a:t>
            </a:r>
            <a:r>
              <a:rPr lang="fa-IR" b="1" dirty="0">
                <a:cs typeface="B Nazanin" panose="00000400000000000000" pitchFamily="2" charset="-78"/>
              </a:rPr>
              <a:t>قابل شروع شدن باشد.</a:t>
            </a:r>
            <a:endParaRPr lang="en-US" b="1" dirty="0">
              <a:cs typeface="B Nazanin" panose="00000400000000000000" pitchFamily="2" charset="-78"/>
            </a:endParaRPr>
          </a:p>
        </p:txBody>
      </p:sp>
    </p:spTree>
    <p:extLst>
      <p:ext uri="{BB962C8B-B14F-4D97-AF65-F5344CB8AC3E}">
        <p14:creationId xmlns:p14="http://schemas.microsoft.com/office/powerpoint/2010/main" val="50685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46FC-C518-C1A7-BA68-9DB7DEE4C7A4}"/>
              </a:ext>
            </a:extLst>
          </p:cNvPr>
          <p:cNvSpPr>
            <a:spLocks noGrp="1"/>
          </p:cNvSpPr>
          <p:nvPr>
            <p:ph type="title"/>
          </p:nvPr>
        </p:nvSpPr>
        <p:spPr/>
        <p:txBody>
          <a:bodyPr>
            <a:normAutofit/>
          </a:bodyPr>
          <a:lstStyle/>
          <a:p>
            <a:pPr algn="ctr" rtl="1"/>
            <a:r>
              <a:rPr lang="fa-IR" sz="4800" dirty="0"/>
              <a:t>روش مسیر بحرانی</a:t>
            </a:r>
            <a:r>
              <a:rPr lang="en-US" sz="4800" dirty="0"/>
              <a:t>CRITICAL PATH METHOD</a:t>
            </a:r>
          </a:p>
        </p:txBody>
      </p:sp>
      <p:pic>
        <p:nvPicPr>
          <p:cNvPr id="5" name="Content Placeholder 4">
            <a:extLst>
              <a:ext uri="{FF2B5EF4-FFF2-40B4-BE49-F238E27FC236}">
                <a16:creationId xmlns:a16="http://schemas.microsoft.com/office/drawing/2014/main" id="{79313291-E8C4-3741-554B-E97FA2038D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875" y="1867709"/>
            <a:ext cx="9464842" cy="4304491"/>
          </a:xfrm>
        </p:spPr>
      </p:pic>
    </p:spTree>
    <p:extLst>
      <p:ext uri="{BB962C8B-B14F-4D97-AF65-F5344CB8AC3E}">
        <p14:creationId xmlns:p14="http://schemas.microsoft.com/office/powerpoint/2010/main" val="213875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34B4BC-83F9-E326-D7CB-92B8D2DBB9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485" y="484631"/>
            <a:ext cx="10290444" cy="6111049"/>
          </a:xfrm>
        </p:spPr>
      </p:pic>
    </p:spTree>
    <p:extLst>
      <p:ext uri="{BB962C8B-B14F-4D97-AF65-F5344CB8AC3E}">
        <p14:creationId xmlns:p14="http://schemas.microsoft.com/office/powerpoint/2010/main" val="14925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AFAF89-6829-30C5-66AA-E6DB72AEAD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221" y="484632"/>
            <a:ext cx="11182755" cy="5687568"/>
          </a:xfrm>
        </p:spPr>
      </p:pic>
    </p:spTree>
    <p:extLst>
      <p:ext uri="{BB962C8B-B14F-4D97-AF65-F5344CB8AC3E}">
        <p14:creationId xmlns:p14="http://schemas.microsoft.com/office/powerpoint/2010/main" val="72148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F0D74C-ACBF-2ACA-C771-386BB0A3C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526" y="450402"/>
            <a:ext cx="10347157" cy="5721798"/>
          </a:xfrm>
        </p:spPr>
      </p:pic>
    </p:spTree>
    <p:extLst>
      <p:ext uri="{BB962C8B-B14F-4D97-AF65-F5344CB8AC3E}">
        <p14:creationId xmlns:p14="http://schemas.microsoft.com/office/powerpoint/2010/main" val="414780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4E3659-9FD6-CAB9-0A00-752414F6C6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768" y="564684"/>
            <a:ext cx="10555706" cy="5607516"/>
          </a:xfrm>
        </p:spPr>
      </p:pic>
    </p:spTree>
    <p:extLst>
      <p:ext uri="{BB962C8B-B14F-4D97-AF65-F5344CB8AC3E}">
        <p14:creationId xmlns:p14="http://schemas.microsoft.com/office/powerpoint/2010/main" val="208975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6ADCAB-885A-F0A1-66FF-37D4BBA51C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504131"/>
            <a:ext cx="10613571" cy="5668069"/>
          </a:xfrm>
        </p:spPr>
      </p:pic>
    </p:spTree>
    <p:extLst>
      <p:ext uri="{BB962C8B-B14F-4D97-AF65-F5344CB8AC3E}">
        <p14:creationId xmlns:p14="http://schemas.microsoft.com/office/powerpoint/2010/main" val="219890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A8E3A0-6DA8-CDD9-7138-80CE6B230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843" y="631105"/>
            <a:ext cx="10531928" cy="5541095"/>
          </a:xfrm>
        </p:spPr>
      </p:pic>
    </p:spTree>
    <p:extLst>
      <p:ext uri="{BB962C8B-B14F-4D97-AF65-F5344CB8AC3E}">
        <p14:creationId xmlns:p14="http://schemas.microsoft.com/office/powerpoint/2010/main" val="37730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63F3-3D89-F70D-A33B-FB0982BA8593}"/>
              </a:ext>
            </a:extLst>
          </p:cNvPr>
          <p:cNvSpPr>
            <a:spLocks noGrp="1"/>
          </p:cNvSpPr>
          <p:nvPr>
            <p:ph idx="1"/>
          </p:nvPr>
        </p:nvSpPr>
        <p:spPr>
          <a:xfrm>
            <a:off x="1163154" y="1188346"/>
            <a:ext cx="10058400" cy="4050792"/>
          </a:xfrm>
        </p:spPr>
        <p:txBody>
          <a:bodyPr/>
          <a:lstStyle/>
          <a:p>
            <a:pPr algn="r" rtl="1">
              <a:lnSpc>
                <a:spcPct val="150000"/>
              </a:lnSpc>
            </a:pPr>
            <a:r>
              <a:rPr lang="fa-IR" b="1" dirty="0">
                <a:cs typeface="B Nazanin" panose="00000400000000000000" pitchFamily="2" charset="-78"/>
              </a:rPr>
              <a:t>پروژه مجموعه ای ست از کارهای غیر تکراری و مرتبط به هم که هریک از آنها مدت اجرا،زمان شروع و زمانه خاتمه معینی دارد.</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E059DA7E-CDB2-925E-4B31-A6A804E5F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94" y="2481956"/>
            <a:ext cx="8326012" cy="4086795"/>
          </a:xfrm>
          <a:prstGeom prst="rect">
            <a:avLst/>
          </a:prstGeom>
        </p:spPr>
      </p:pic>
    </p:spTree>
    <p:extLst>
      <p:ext uri="{BB962C8B-B14F-4D97-AF65-F5344CB8AC3E}">
        <p14:creationId xmlns:p14="http://schemas.microsoft.com/office/powerpoint/2010/main" val="61932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7BE79-5FE2-EE9E-7878-8ECA000E5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971" y="0"/>
            <a:ext cx="9348058" cy="6858000"/>
          </a:xfrm>
          <a:prstGeom prst="rect">
            <a:avLst/>
          </a:prstGeom>
        </p:spPr>
      </p:pic>
    </p:spTree>
    <p:extLst>
      <p:ext uri="{BB962C8B-B14F-4D97-AF65-F5344CB8AC3E}">
        <p14:creationId xmlns:p14="http://schemas.microsoft.com/office/powerpoint/2010/main" val="281103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657D-3A5F-001C-8D80-FCE7D1160F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83E0F5-1C53-A37E-DFC7-07EE1B65C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744" y="0"/>
            <a:ext cx="10240408" cy="6858000"/>
          </a:xfrm>
        </p:spPr>
      </p:pic>
    </p:spTree>
    <p:extLst>
      <p:ext uri="{BB962C8B-B14F-4D97-AF65-F5344CB8AC3E}">
        <p14:creationId xmlns:p14="http://schemas.microsoft.com/office/powerpoint/2010/main" val="170711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071B-EEE2-92F8-F233-32F07831A00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6C3C4B-620D-54AA-B577-571B31112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53" y="1"/>
            <a:ext cx="10058400" cy="6858000"/>
          </a:xfrm>
        </p:spPr>
      </p:pic>
    </p:spTree>
    <p:extLst>
      <p:ext uri="{BB962C8B-B14F-4D97-AF65-F5344CB8AC3E}">
        <p14:creationId xmlns:p14="http://schemas.microsoft.com/office/powerpoint/2010/main" val="264931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25DB-69D1-83E5-5F5A-2B6B31C4639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9F3A48E-EDBA-99F5-9BDE-41F95D0C7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52" y="0"/>
            <a:ext cx="10058400" cy="6857999"/>
          </a:xfrm>
        </p:spPr>
      </p:pic>
    </p:spTree>
    <p:extLst>
      <p:ext uri="{BB962C8B-B14F-4D97-AF65-F5344CB8AC3E}">
        <p14:creationId xmlns:p14="http://schemas.microsoft.com/office/powerpoint/2010/main" val="96361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4481EE-7A5D-8458-78AF-756176B2F4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1843" y="0"/>
            <a:ext cx="9290957" cy="6858000"/>
          </a:xfrm>
        </p:spPr>
      </p:pic>
    </p:spTree>
    <p:extLst>
      <p:ext uri="{BB962C8B-B14F-4D97-AF65-F5344CB8AC3E}">
        <p14:creationId xmlns:p14="http://schemas.microsoft.com/office/powerpoint/2010/main" val="118963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2273-4A45-94F1-FA9A-DC477C26759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8D3AFE-064C-8CDA-DF41-8F755D1DE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52" y="0"/>
            <a:ext cx="10064495" cy="6858000"/>
          </a:xfrm>
        </p:spPr>
      </p:pic>
    </p:spTree>
    <p:extLst>
      <p:ext uri="{BB962C8B-B14F-4D97-AF65-F5344CB8AC3E}">
        <p14:creationId xmlns:p14="http://schemas.microsoft.com/office/powerpoint/2010/main" val="45450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F293-AF3E-A5E6-0A70-A428FDF1DFCA}"/>
              </a:ext>
            </a:extLst>
          </p:cNvPr>
          <p:cNvSpPr>
            <a:spLocks noGrp="1"/>
          </p:cNvSpPr>
          <p:nvPr>
            <p:ph type="title"/>
          </p:nvPr>
        </p:nvSpPr>
        <p:spPr/>
        <p:txBody>
          <a:bodyPr/>
          <a:lstStyle/>
          <a:p>
            <a:pPr algn="ctr" rtl="1"/>
            <a:r>
              <a:rPr lang="fa-IR" b="1" dirty="0">
                <a:effectLst>
                  <a:outerShdw blurRad="38100" dist="38100" dir="2700000" algn="tl">
                    <a:srgbClr val="000000">
                      <a:alpha val="43137"/>
                    </a:srgbClr>
                  </a:outerShdw>
                </a:effectLst>
                <a:cs typeface="B Nazanin" panose="00000400000000000000" pitchFamily="2" charset="-78"/>
              </a:rPr>
              <a:t>مدیریت پروژه برای توسعه محصول </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a:extLst>
              <a:ext uri="{FF2B5EF4-FFF2-40B4-BE49-F238E27FC236}">
                <a16:creationId xmlns:a16="http://schemas.microsoft.com/office/drawing/2014/main" id="{45485D43-9037-5139-AE06-D659C6D6C489}"/>
              </a:ext>
            </a:extLst>
          </p:cNvPr>
          <p:cNvSpPr>
            <a:spLocks noGrp="1"/>
          </p:cNvSpPr>
          <p:nvPr>
            <p:ph idx="1"/>
          </p:nvPr>
        </p:nvSpPr>
        <p:spPr/>
        <p:txBody>
          <a:bodyPr/>
          <a:lstStyle/>
          <a:p>
            <a:pPr algn="r" rtl="1">
              <a:lnSpc>
                <a:spcPct val="150000"/>
              </a:lnSpc>
              <a:buFont typeface="Wingdings" panose="05000000000000000000" pitchFamily="2" charset="2"/>
              <a:buChar char="ü"/>
            </a:pPr>
            <a:r>
              <a:rPr lang="fa-IR" b="1" i="0" dirty="0">
                <a:solidFill>
                  <a:srgbClr val="444444"/>
                </a:solidFill>
                <a:effectLst/>
                <a:latin typeface="Iransans"/>
                <a:cs typeface="B Nazanin" panose="00000400000000000000" pitchFamily="2" charset="-78"/>
              </a:rPr>
              <a:t>همگام با پيشرفت سريع تكنولوژي و افزايش رقابت در بازار هاي جهاني، توليد و توسعه محصولات جديد به عنوان يك ضرورت براي سازمان هاي توليدي و صنعتي مطرح شده است</a:t>
            </a:r>
            <a:r>
              <a:rPr lang="en-US" b="1" i="0" dirty="0">
                <a:solidFill>
                  <a:srgbClr val="444444"/>
                </a:solidFill>
                <a:effectLst/>
                <a:latin typeface="Iransans"/>
                <a:cs typeface="B Nazanin" panose="00000400000000000000" pitchFamily="2" charset="-78"/>
              </a:rPr>
              <a:t>.</a:t>
            </a:r>
            <a:endParaRPr lang="fa-IR" b="1" i="0" dirty="0">
              <a:solidFill>
                <a:srgbClr val="444444"/>
              </a:solidFill>
              <a:effectLst/>
              <a:latin typeface="Iransans"/>
              <a:cs typeface="B Nazanin" panose="00000400000000000000" pitchFamily="2" charset="-78"/>
            </a:endParaRPr>
          </a:p>
          <a:p>
            <a:pPr algn="r" rtl="1">
              <a:lnSpc>
                <a:spcPct val="150000"/>
              </a:lnSpc>
              <a:buFont typeface="Wingdings" panose="05000000000000000000" pitchFamily="2" charset="2"/>
              <a:buChar char="ü"/>
            </a:pPr>
            <a:r>
              <a:rPr lang="fa-IR" b="1" i="0" dirty="0">
                <a:solidFill>
                  <a:srgbClr val="444444"/>
                </a:solidFill>
                <a:effectLst/>
                <a:latin typeface="Iransans"/>
                <a:cs typeface="B Nazanin" panose="00000400000000000000" pitchFamily="2" charset="-78"/>
              </a:rPr>
              <a:t>فرآيند توسعه محصول جدید، فرآيندي است كه در آن يك سازمان كليه منابع، امكانات و توانايي خود را در قالب تيم هاي چند منظوره جهت ايجاد يك محصول جديد و نوآوري شده و يا توسعه و پيشرفت يك محصول موجود به كار مي گيرد به طوري كه توسعه اين محصول به عنوان يك فرآيند اساسي جهت پيشرفت و تجديد سازمان شمرده مي شود.</a:t>
            </a:r>
            <a:endParaRPr lang="en-US" b="1" dirty="0">
              <a:cs typeface="B Nazanin" panose="00000400000000000000" pitchFamily="2" charset="-78"/>
            </a:endParaRPr>
          </a:p>
        </p:txBody>
      </p:sp>
    </p:spTree>
    <p:extLst>
      <p:ext uri="{BB962C8B-B14F-4D97-AF65-F5344CB8AC3E}">
        <p14:creationId xmlns:p14="http://schemas.microsoft.com/office/powerpoint/2010/main" val="7395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E41C57-CAA9-9B10-F05C-111FB57E50E3}"/>
              </a:ext>
            </a:extLst>
          </p:cNvPr>
          <p:cNvSpPr>
            <a:spLocks noGrp="1"/>
          </p:cNvSpPr>
          <p:nvPr>
            <p:ph idx="1"/>
          </p:nvPr>
        </p:nvSpPr>
        <p:spPr>
          <a:xfrm>
            <a:off x="998376" y="1240971"/>
            <a:ext cx="10129872" cy="4931229"/>
          </a:xfrm>
        </p:spPr>
        <p:txBody>
          <a:bodyPr/>
          <a:lstStyle/>
          <a:p>
            <a:pPr algn="r" rtl="1">
              <a:lnSpc>
                <a:spcPct val="150000"/>
              </a:lnSpc>
            </a:pPr>
            <a:r>
              <a:rPr lang="fa-IR" b="1" i="0" dirty="0">
                <a:solidFill>
                  <a:srgbClr val="444444"/>
                </a:solidFill>
                <a:effectLst/>
                <a:latin typeface="Iransans"/>
                <a:cs typeface="B Nazanin" panose="00000400000000000000" pitchFamily="2" charset="-78"/>
              </a:rPr>
              <a:t>با وجود اينكه مدل هاي مختلفي جهت توسعه محصول جديد ارائه گرديده است. اما يافته هاي محققان اين رشته در طول بيش از چهار دهه نشان مي دهد كه يك مدل جامع كه براي تمام موارد قابل كاربرد باشد، وجود ندارد و يا از انعطاف و انطباق كامل با شرايط سازمان ها برخوردار نمي باشد.</a:t>
            </a:r>
          </a:p>
          <a:p>
            <a:pPr algn="r" rtl="1">
              <a:lnSpc>
                <a:spcPct val="150000"/>
              </a:lnSpc>
            </a:pPr>
            <a:r>
              <a:rPr lang="fa-IR" b="1" i="0" dirty="0">
                <a:solidFill>
                  <a:srgbClr val="444444"/>
                </a:solidFill>
                <a:effectLst/>
                <a:latin typeface="Iransans"/>
                <a:cs typeface="B Nazanin" panose="00000400000000000000" pitchFamily="2" charset="-78"/>
              </a:rPr>
              <a:t>به طور كلي همانگونه كه سارن در سال 1984 بيان كرده است، مدل هاي محصولات جديد را در 5 دسته مدل هاي مرحله اي واحدهاي سازماني، مدل هاي مراحل تصميم گيري مدل هاي واكنشي و مدل هاي فرآيند تبديل ميتوان طبقه بندي كرد گرچه مدل هاي مختلف جهت معرفي فرآيند توسعه محصول جديد وجود دارد، اما به طور كلي يك فرآيند ايجاد محصول جديد از 6 مرحله كه همگي با هم مرتبط هستند، تشكيل شده است</a:t>
            </a:r>
            <a:r>
              <a:rPr lang="fa-IR" b="1" dirty="0">
                <a:solidFill>
                  <a:srgbClr val="444444"/>
                </a:solidFill>
                <a:latin typeface="Iransans"/>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4258356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4588-82ED-8B96-CDBC-0F900DDC84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EE6704-4F94-21E5-1C2D-693B53909343}"/>
              </a:ext>
            </a:extLst>
          </p:cNvPr>
          <p:cNvSpPr>
            <a:spLocks noGrp="1"/>
          </p:cNvSpPr>
          <p:nvPr>
            <p:ph idx="1"/>
          </p:nvPr>
        </p:nvSpPr>
        <p:spPr/>
        <p:txBody>
          <a:bodyPr/>
          <a:lstStyle/>
          <a:p>
            <a:pPr algn="r" rtl="1">
              <a:lnSpc>
                <a:spcPct val="150000"/>
              </a:lnSpc>
            </a:pPr>
            <a:r>
              <a:rPr lang="fa-IR" b="1" i="0" dirty="0">
                <a:solidFill>
                  <a:srgbClr val="444444"/>
                </a:solidFill>
                <a:effectLst/>
                <a:latin typeface="Iransans"/>
                <a:cs typeface="B Nazanin" panose="00000400000000000000" pitchFamily="2" charset="-78"/>
              </a:rPr>
              <a:t>اين مراحل عبارتند از:</a:t>
            </a:r>
            <a:br>
              <a:rPr lang="fa-IR" b="1" dirty="0">
                <a:cs typeface="B Nazanin" panose="00000400000000000000" pitchFamily="2" charset="-78"/>
              </a:rPr>
            </a:br>
            <a:r>
              <a:rPr lang="fa-IR" b="1" i="0" dirty="0">
                <a:solidFill>
                  <a:srgbClr val="444444"/>
                </a:solidFill>
                <a:effectLst/>
                <a:latin typeface="Iransans"/>
                <a:cs typeface="B Nazanin" panose="00000400000000000000" pitchFamily="2" charset="-78"/>
              </a:rPr>
              <a:t>مرحله تشخيص فرصت،خلق ايده و ارزيابي آن،مرحله توسعه مفهوم محصول جديد،مرحله توسعه محصول جديد، مرحله تست هاي بازار،مرحله انبوه سازي و تجاري سازي محصول جديد</a:t>
            </a:r>
            <a:r>
              <a:rPr lang="en-US" b="1" i="0" dirty="0">
                <a:solidFill>
                  <a:srgbClr val="444444"/>
                </a:solidFill>
                <a:effectLst/>
                <a:latin typeface="Iransans"/>
                <a:cs typeface="B Nazanin" panose="00000400000000000000" pitchFamily="2" charset="-78"/>
              </a:rPr>
              <a:t>.</a:t>
            </a:r>
            <a:endParaRPr lang="fa-IR" b="1" i="0" dirty="0">
              <a:solidFill>
                <a:srgbClr val="444444"/>
              </a:solidFill>
              <a:effectLst/>
              <a:latin typeface="Iransans"/>
              <a:cs typeface="B Nazanin" panose="00000400000000000000" pitchFamily="2" charset="-78"/>
            </a:endParaRPr>
          </a:p>
          <a:p>
            <a:pPr algn="r" rtl="1">
              <a:lnSpc>
                <a:spcPct val="150000"/>
              </a:lnSpc>
            </a:pPr>
            <a:r>
              <a:rPr lang="fa-IR" b="1" i="0" dirty="0">
                <a:solidFill>
                  <a:srgbClr val="444444"/>
                </a:solidFill>
                <a:effectLst/>
                <a:latin typeface="Iransans"/>
                <a:cs typeface="B Nazanin" panose="00000400000000000000" pitchFamily="2" charset="-78"/>
              </a:rPr>
              <a:t>از سوي ديگر رشد سريع تكنولوژي، ريسك پذيري و افزايش تغييرات غيرقابل پيش بيني و مداوم در بازارهاي جهاني تيم هاي توسعه محصول جديد را بافشارهاي روزافزوني جهت كاهش چرخه توليد محصول همگام با كاهش هزينه هاي توسعه اي، حفظ نوآوري مطلوب و صحيح و با در نظر گرفتن فلسفه‌ي توليد سريع تر، بهتر و ارزان تر مواجه ساخته است .در واقع بازارهاي معدودي ميتوانند اثر توسعه محصول جدید سريع را در اين ورطه رقابتي انكار كنند.</a:t>
            </a:r>
            <a:endParaRPr lang="en-US" b="1" dirty="0">
              <a:cs typeface="B Nazanin" panose="00000400000000000000" pitchFamily="2" charset="-78"/>
            </a:endParaRPr>
          </a:p>
        </p:txBody>
      </p:sp>
    </p:spTree>
    <p:extLst>
      <p:ext uri="{BB962C8B-B14F-4D97-AF65-F5344CB8AC3E}">
        <p14:creationId xmlns:p14="http://schemas.microsoft.com/office/powerpoint/2010/main" val="151476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A7F1C-1EF5-36B9-9227-5CE73931E90D}"/>
              </a:ext>
            </a:extLst>
          </p:cNvPr>
          <p:cNvSpPr>
            <a:spLocks noGrp="1"/>
          </p:cNvSpPr>
          <p:nvPr>
            <p:ph idx="1"/>
          </p:nvPr>
        </p:nvSpPr>
        <p:spPr>
          <a:xfrm>
            <a:off x="1066800" y="1514918"/>
            <a:ext cx="10058400" cy="4050792"/>
          </a:xfrm>
        </p:spPr>
        <p:txBody>
          <a:bodyPr/>
          <a:lstStyle/>
          <a:p>
            <a:pPr marL="0" indent="0" algn="r" rtl="1">
              <a:lnSpc>
                <a:spcPct val="150000"/>
              </a:lnSpc>
              <a:buNone/>
            </a:pPr>
            <a:r>
              <a:rPr lang="fa-IR" b="1" i="0" dirty="0">
                <a:solidFill>
                  <a:srgbClr val="444444"/>
                </a:solidFill>
                <a:effectLst/>
                <a:latin typeface="Iransans"/>
                <a:cs typeface="B Nazanin" panose="00000400000000000000" pitchFamily="2" charset="-78"/>
              </a:rPr>
              <a:t>فرايندتوسعه محصول جديد سريع، به توليدكنندگان اجازه مي دهد تا با نوآوري هاي جديد و تطبيق با نياز مشتريان و همگام با ديگر شركت هاي موفق، سازمان رابه مرحله سودآوري مطلوب برسانند. </a:t>
            </a:r>
            <a:endParaRPr lang="en-US" b="1" i="0" dirty="0">
              <a:solidFill>
                <a:srgbClr val="444444"/>
              </a:solidFill>
              <a:effectLst/>
              <a:latin typeface="Iransans"/>
              <a:cs typeface="B Nazanin" panose="00000400000000000000" pitchFamily="2" charset="-78"/>
            </a:endParaRPr>
          </a:p>
          <a:p>
            <a:pPr marL="0" indent="0" algn="r" rtl="1">
              <a:lnSpc>
                <a:spcPct val="150000"/>
              </a:lnSpc>
              <a:buNone/>
            </a:pPr>
            <a:r>
              <a:rPr lang="fa-IR" b="1" i="0" dirty="0">
                <a:solidFill>
                  <a:srgbClr val="444444"/>
                </a:solidFill>
                <a:effectLst/>
                <a:latin typeface="Iransans"/>
                <a:cs typeface="B Nazanin" panose="00000400000000000000" pitchFamily="2" charset="-78"/>
              </a:rPr>
              <a:t>از اين رو به كارگيري استراتژي هاي چابك سازي در زنجيره توليد و فرآيند توسعه محصول يك امر اساسي، مهم و مثمر ثمر تلقيمي شود. چابكي در فرآيند به معني قابليت سريع سازمان جهت برآوردن نيازهاي مشتريان با ارائه يك محصول جديد از نظر كميت و كيفيت مي باشد.</a:t>
            </a:r>
          </a:p>
          <a:p>
            <a:pPr marL="0" indent="0" algn="r" rtl="1">
              <a:lnSpc>
                <a:spcPct val="150000"/>
              </a:lnSpc>
              <a:buNone/>
            </a:pPr>
            <a:endParaRPr lang="en-US" b="1" dirty="0">
              <a:cs typeface="B Nazanin" panose="00000400000000000000" pitchFamily="2" charset="-78"/>
            </a:endParaRPr>
          </a:p>
        </p:txBody>
      </p:sp>
    </p:spTree>
    <p:extLst>
      <p:ext uri="{BB962C8B-B14F-4D97-AF65-F5344CB8AC3E}">
        <p14:creationId xmlns:p14="http://schemas.microsoft.com/office/powerpoint/2010/main" val="36302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33D6-F2F7-0F4A-E313-D11A7CFC5AB7}"/>
              </a:ext>
            </a:extLst>
          </p:cNvPr>
          <p:cNvSpPr>
            <a:spLocks noGrp="1"/>
          </p:cNvSpPr>
          <p:nvPr>
            <p:ph type="title"/>
          </p:nvPr>
        </p:nvSpPr>
        <p:spPr/>
        <p:txBody>
          <a:bodyPr/>
          <a:lstStyle/>
          <a:p>
            <a:pPr algn="ctr" rtl="1"/>
            <a:r>
              <a:rPr lang="fa-IR" b="1" dirty="0">
                <a:cs typeface="B Nazanin" panose="00000400000000000000" pitchFamily="2" charset="-78"/>
              </a:rPr>
              <a:t>خصوصیات پروژه</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1031FD0D-93CD-EBCE-1762-50E6A85B4CF7}"/>
              </a:ext>
            </a:extLst>
          </p:cNvPr>
          <p:cNvSpPr>
            <a:spLocks noGrp="1"/>
          </p:cNvSpPr>
          <p:nvPr>
            <p:ph idx="1"/>
          </p:nvPr>
        </p:nvSpPr>
        <p:spPr/>
        <p:txBody>
          <a:bodyPr/>
          <a:lstStyle/>
          <a:p>
            <a:pPr algn="r" rtl="1">
              <a:buFont typeface="Wingdings" panose="05000000000000000000" pitchFamily="2" charset="2"/>
              <a:buChar char="ü"/>
            </a:pPr>
            <a:r>
              <a:rPr lang="fa-IR" b="1" dirty="0">
                <a:cs typeface="B Nazanin" panose="00000400000000000000" pitchFamily="2" charset="-78"/>
              </a:rPr>
              <a:t>یک کار منحصر به فرد،جدید و غیر تکراری ست.</a:t>
            </a:r>
            <a:endParaRPr lang="en-US" b="1" dirty="0">
              <a:cs typeface="B Nazanin" panose="00000400000000000000" pitchFamily="2" charset="-78"/>
            </a:endParaRPr>
          </a:p>
          <a:p>
            <a:pPr algn="r" rtl="1">
              <a:buFont typeface="Wingdings" panose="05000000000000000000" pitchFamily="2" charset="2"/>
              <a:buChar char="ü"/>
            </a:pPr>
            <a:endParaRPr lang="fa-IR" b="1" dirty="0">
              <a:cs typeface="B Nazanin" panose="00000400000000000000" pitchFamily="2" charset="-78"/>
            </a:endParaRPr>
          </a:p>
          <a:p>
            <a:pPr algn="r" rtl="1">
              <a:buFont typeface="Wingdings" panose="05000000000000000000" pitchFamily="2" charset="2"/>
              <a:buChar char="ü"/>
            </a:pPr>
            <a:r>
              <a:rPr lang="fa-IR" b="1" dirty="0">
                <a:cs typeface="B Nazanin" panose="00000400000000000000" pitchFamily="2" charset="-78"/>
              </a:rPr>
              <a:t>موقتی ست.</a:t>
            </a:r>
            <a:endParaRPr lang="en-US" b="1" dirty="0">
              <a:cs typeface="B Nazanin" panose="00000400000000000000" pitchFamily="2" charset="-78"/>
            </a:endParaRPr>
          </a:p>
          <a:p>
            <a:pPr algn="r" rtl="1">
              <a:buFont typeface="Wingdings" panose="05000000000000000000" pitchFamily="2" charset="2"/>
              <a:buChar char="ü"/>
            </a:pPr>
            <a:endParaRPr lang="fa-IR" b="1" dirty="0">
              <a:cs typeface="B Nazanin" panose="00000400000000000000" pitchFamily="2" charset="-78"/>
            </a:endParaRPr>
          </a:p>
          <a:p>
            <a:pPr algn="r" rtl="1">
              <a:buFont typeface="Wingdings" panose="05000000000000000000" pitchFamily="2" charset="2"/>
              <a:buChar char="ü"/>
            </a:pPr>
            <a:r>
              <a:rPr lang="fa-IR" b="1" dirty="0">
                <a:cs typeface="B Nazanin" panose="00000400000000000000" pitchFamily="2" charset="-78"/>
              </a:rPr>
              <a:t>هریک از فعالیت های پروژه نیازمند منابع کاری و مصرفی هستند.</a:t>
            </a:r>
            <a:endParaRPr lang="en-US" b="1" dirty="0">
              <a:cs typeface="B Nazanin" panose="00000400000000000000" pitchFamily="2" charset="-78"/>
            </a:endParaRPr>
          </a:p>
          <a:p>
            <a:pPr algn="r" rtl="1">
              <a:buFont typeface="Wingdings" panose="05000000000000000000" pitchFamily="2" charset="2"/>
              <a:buChar char="ü"/>
            </a:pPr>
            <a:endParaRPr lang="fa-IR" b="1" dirty="0">
              <a:cs typeface="B Nazanin" panose="00000400000000000000" pitchFamily="2" charset="-78"/>
            </a:endParaRPr>
          </a:p>
          <a:p>
            <a:pPr algn="r" rtl="1">
              <a:buFont typeface="Wingdings" panose="05000000000000000000" pitchFamily="2" charset="2"/>
              <a:buChar char="ü"/>
            </a:pPr>
            <a:r>
              <a:rPr lang="fa-IR" b="1" dirty="0">
                <a:cs typeface="B Nazanin" panose="00000400000000000000" pitchFamily="2" charset="-78"/>
              </a:rPr>
              <a:t>بودجه آن محدود وقابل پیش بینی ست.</a:t>
            </a:r>
            <a:endParaRPr lang="en-US" b="1" dirty="0">
              <a:cs typeface="B Nazanin" panose="00000400000000000000" pitchFamily="2" charset="-78"/>
            </a:endParaRPr>
          </a:p>
        </p:txBody>
      </p:sp>
    </p:spTree>
    <p:extLst>
      <p:ext uri="{BB962C8B-B14F-4D97-AF65-F5344CB8AC3E}">
        <p14:creationId xmlns:p14="http://schemas.microsoft.com/office/powerpoint/2010/main" val="872848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9AB-EBA9-4976-2F4D-0C7EFEA539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648A86-D485-8581-AAF2-31A20383313C}"/>
              </a:ext>
            </a:extLst>
          </p:cNvPr>
          <p:cNvSpPr>
            <a:spLocks noGrp="1"/>
          </p:cNvSpPr>
          <p:nvPr>
            <p:ph idx="1"/>
          </p:nvPr>
        </p:nvSpPr>
        <p:spPr/>
        <p:txBody>
          <a:bodyPr>
            <a:normAutofit/>
          </a:bodyPr>
          <a:lstStyle/>
          <a:p>
            <a:pPr marL="0" indent="0" algn="r" rtl="1">
              <a:lnSpc>
                <a:spcPct val="150000"/>
              </a:lnSpc>
              <a:buNone/>
            </a:pPr>
            <a:r>
              <a:rPr lang="fa-IR" b="1" i="0" dirty="0">
                <a:solidFill>
                  <a:srgbClr val="444444"/>
                </a:solidFill>
                <a:effectLst/>
                <a:latin typeface="Iransans"/>
                <a:cs typeface="B Nazanin" panose="00000400000000000000" pitchFamily="2" charset="-78"/>
              </a:rPr>
              <a:t>با توجه به تحقيقات صورت گرفته پنج مورد از با اهميت ترين فاكتورهاي تأثيرگذار بر چابكي توسعه محصول جديد، به ترتيب اولويت بصورت زير مي‌باشد:</a:t>
            </a:r>
            <a:br>
              <a:rPr lang="fa-IR" b="1" dirty="0">
                <a:cs typeface="B Nazanin" panose="00000400000000000000" pitchFamily="2" charset="-78"/>
              </a:rPr>
            </a:br>
            <a:r>
              <a:rPr lang="fa-IR" b="1" i="0" dirty="0">
                <a:solidFill>
                  <a:srgbClr val="444444"/>
                </a:solidFill>
                <a:effectLst/>
                <a:latin typeface="Iransans"/>
                <a:cs typeface="B Nazanin" panose="00000400000000000000" pitchFamily="2" charset="-78"/>
              </a:rPr>
              <a:t>1) دارا بودن تيم تحقيقات بازار توانمند</a:t>
            </a:r>
            <a:br>
              <a:rPr lang="fa-IR" b="1" dirty="0">
                <a:cs typeface="B Nazanin" panose="00000400000000000000" pitchFamily="2" charset="-78"/>
              </a:rPr>
            </a:br>
            <a:r>
              <a:rPr lang="fa-IR" b="1" i="0" dirty="0">
                <a:solidFill>
                  <a:srgbClr val="444444"/>
                </a:solidFill>
                <a:effectLst/>
                <a:latin typeface="Iransans"/>
                <a:cs typeface="B Nazanin" panose="00000400000000000000" pitchFamily="2" charset="-78"/>
              </a:rPr>
              <a:t>2) بهبود مستمر فرآيند هاي كاري</a:t>
            </a:r>
            <a:br>
              <a:rPr lang="fa-IR" b="1" dirty="0">
                <a:cs typeface="B Nazanin" panose="00000400000000000000" pitchFamily="2" charset="-78"/>
              </a:rPr>
            </a:br>
            <a:r>
              <a:rPr lang="fa-IR" b="1" i="0" dirty="0">
                <a:solidFill>
                  <a:srgbClr val="444444"/>
                </a:solidFill>
                <a:effectLst/>
                <a:latin typeface="Iransans"/>
                <a:cs typeface="B Nazanin" panose="00000400000000000000" pitchFamily="2" charset="-78"/>
              </a:rPr>
              <a:t>3) كاهش زمان توليد ايده تا محصول</a:t>
            </a:r>
            <a:endParaRPr lang="fa-IR" b="1" dirty="0">
              <a:solidFill>
                <a:srgbClr val="444444"/>
              </a:solidFill>
              <a:latin typeface="Iransans"/>
              <a:cs typeface="B Nazanin" panose="00000400000000000000" pitchFamily="2" charset="-78"/>
            </a:endParaRPr>
          </a:p>
          <a:p>
            <a:pPr marL="0" indent="0" algn="r" rtl="1">
              <a:lnSpc>
                <a:spcPct val="150000"/>
              </a:lnSpc>
              <a:buNone/>
            </a:pPr>
            <a:r>
              <a:rPr lang="fa-IR" b="1" dirty="0">
                <a:solidFill>
                  <a:srgbClr val="444444"/>
                </a:solidFill>
                <a:latin typeface="Iransans"/>
                <a:cs typeface="B Nazanin" panose="00000400000000000000" pitchFamily="2" charset="-78"/>
              </a:rPr>
              <a:t>4</a:t>
            </a:r>
            <a:r>
              <a:rPr lang="fa-IR" b="1" i="0" dirty="0">
                <a:solidFill>
                  <a:srgbClr val="444444"/>
                </a:solidFill>
                <a:effectLst/>
                <a:latin typeface="Iransans"/>
                <a:cs typeface="B Nazanin" panose="00000400000000000000" pitchFamily="2" charset="-78"/>
              </a:rPr>
              <a:t>) داشتن واحد تحقیق و توسعه قوی</a:t>
            </a:r>
          </a:p>
          <a:p>
            <a:pPr marL="0" indent="0" algn="r" rtl="1">
              <a:lnSpc>
                <a:spcPct val="150000"/>
              </a:lnSpc>
              <a:buNone/>
            </a:pPr>
            <a:r>
              <a:rPr lang="fa-IR" b="1" i="0" dirty="0">
                <a:solidFill>
                  <a:srgbClr val="444444"/>
                </a:solidFill>
                <a:effectLst/>
                <a:latin typeface="Iransans"/>
                <a:cs typeface="B Nazanin" panose="00000400000000000000" pitchFamily="2" charset="-78"/>
              </a:rPr>
              <a:t>5) داشتن ديدگاه بلندمدت توسعه و مبتني بر چشم انداز</a:t>
            </a:r>
            <a:endParaRPr lang="en-US" b="1" dirty="0">
              <a:cs typeface="B Nazanin" panose="00000400000000000000" pitchFamily="2" charset="-78"/>
            </a:endParaRPr>
          </a:p>
        </p:txBody>
      </p:sp>
    </p:spTree>
    <p:extLst>
      <p:ext uri="{BB962C8B-B14F-4D97-AF65-F5344CB8AC3E}">
        <p14:creationId xmlns:p14="http://schemas.microsoft.com/office/powerpoint/2010/main" val="1845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0D43F-22D5-B151-6BC0-E037A8A98F4F}"/>
              </a:ext>
            </a:extLst>
          </p:cNvPr>
          <p:cNvSpPr txBox="1"/>
          <p:nvPr/>
        </p:nvSpPr>
        <p:spPr>
          <a:xfrm>
            <a:off x="1987420" y="1604865"/>
            <a:ext cx="8388221" cy="646331"/>
          </a:xfrm>
          <a:prstGeom prst="rect">
            <a:avLst/>
          </a:prstGeom>
          <a:noFill/>
        </p:spPr>
        <p:txBody>
          <a:bodyPr wrap="square" rtlCol="0">
            <a:spAutoFit/>
          </a:bodyPr>
          <a:lstStyle/>
          <a:p>
            <a:pPr algn="ctr"/>
            <a:r>
              <a:rPr lang="fa-IR" sz="3600" b="1" dirty="0">
                <a:effectLst>
                  <a:outerShdw blurRad="38100" dist="38100" dir="2700000" algn="tl">
                    <a:srgbClr val="000000">
                      <a:alpha val="43137"/>
                    </a:srgbClr>
                  </a:outerShdw>
                </a:effectLst>
              </a:rPr>
              <a:t>متشکر و ممنونم از حسن توجه شما</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618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A799-C9D3-F1FC-D4A0-EC319C2DFCD2}"/>
              </a:ext>
            </a:extLst>
          </p:cNvPr>
          <p:cNvSpPr>
            <a:spLocks noGrp="1"/>
          </p:cNvSpPr>
          <p:nvPr>
            <p:ph type="title"/>
          </p:nvPr>
        </p:nvSpPr>
        <p:spPr/>
        <p:txBody>
          <a:bodyPr/>
          <a:lstStyle/>
          <a:p>
            <a:pPr algn="ctr" rtl="1"/>
            <a:r>
              <a:rPr lang="fa-IR" b="1" dirty="0">
                <a:cs typeface="B Nazanin" panose="00000400000000000000" pitchFamily="2" charset="-78"/>
              </a:rPr>
              <a:t>هزینه های ناشی از تاخیر در پروژه</a:t>
            </a:r>
            <a:endParaRPr lang="en-US" b="1" dirty="0">
              <a:cs typeface="B Nazanin" panose="00000400000000000000" pitchFamily="2" charset="-78"/>
            </a:endParaRPr>
          </a:p>
        </p:txBody>
      </p:sp>
      <p:sp>
        <p:nvSpPr>
          <p:cNvPr id="4" name="Rectangle: Rounded Corners 3">
            <a:extLst>
              <a:ext uri="{FF2B5EF4-FFF2-40B4-BE49-F238E27FC236}">
                <a16:creationId xmlns:a16="http://schemas.microsoft.com/office/drawing/2014/main" id="{9E78845A-1958-D24E-B479-C2222B71E74A}"/>
              </a:ext>
            </a:extLst>
          </p:cNvPr>
          <p:cNvSpPr/>
          <p:nvPr/>
        </p:nvSpPr>
        <p:spPr>
          <a:xfrm>
            <a:off x="1063752" y="4581891"/>
            <a:ext cx="10058400" cy="6432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lgn="r" rtl="1">
              <a:buNone/>
            </a:pPr>
            <a:r>
              <a:rPr lang="fa-IR" b="1" dirty="0">
                <a:cs typeface="B Nazanin" panose="00000400000000000000" pitchFamily="2" charset="-78"/>
              </a:rPr>
              <a:t>در پروژه کلان فاز های 6،7و8 پارس جنوبی به ازاء هر روز تاخیر در بهره برداری کشور زیانی معادل 5000000 دلار متحمل میشود.</a:t>
            </a:r>
            <a:endParaRPr lang="en-US" b="1" dirty="0">
              <a:cs typeface="B Nazanin" panose="00000400000000000000" pitchFamily="2" charset="-78"/>
            </a:endParaRPr>
          </a:p>
        </p:txBody>
      </p:sp>
      <p:sp>
        <p:nvSpPr>
          <p:cNvPr id="5" name="Rectangle: Rounded Corners 4">
            <a:extLst>
              <a:ext uri="{FF2B5EF4-FFF2-40B4-BE49-F238E27FC236}">
                <a16:creationId xmlns:a16="http://schemas.microsoft.com/office/drawing/2014/main" id="{3D48FE07-405D-DEE5-21E9-4ED867247B9E}"/>
              </a:ext>
            </a:extLst>
          </p:cNvPr>
          <p:cNvSpPr/>
          <p:nvPr/>
        </p:nvSpPr>
        <p:spPr>
          <a:xfrm>
            <a:off x="2520074" y="2271352"/>
            <a:ext cx="7151852" cy="16093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buFont typeface="Wingdings" panose="05000000000000000000" pitchFamily="2" charset="2"/>
              <a:buChar char="ü"/>
            </a:pPr>
            <a:r>
              <a:rPr lang="fa-IR" sz="2000" b="1" dirty="0">
                <a:cs typeface="B Nazanin" panose="00000400000000000000" pitchFamily="2" charset="-78"/>
              </a:rPr>
              <a:t>هزینه دیر رسیدن به بهره برداری یا سود از دست رفته</a:t>
            </a:r>
          </a:p>
          <a:p>
            <a:pPr algn="ctr" rtl="1">
              <a:buFont typeface="Wingdings" panose="05000000000000000000" pitchFamily="2" charset="2"/>
              <a:buChar char="ü"/>
            </a:pPr>
            <a:r>
              <a:rPr lang="fa-IR" sz="2000" b="1" dirty="0">
                <a:cs typeface="B Nazanin" panose="00000400000000000000" pitchFamily="2" charset="-78"/>
              </a:rPr>
              <a:t>هزینه ناشی از گران شدن منابع مصرفی</a:t>
            </a:r>
          </a:p>
          <a:p>
            <a:pPr algn="ctr" rtl="1">
              <a:buFont typeface="Wingdings" panose="05000000000000000000" pitchFamily="2" charset="2"/>
              <a:buChar char="ü"/>
            </a:pPr>
            <a:r>
              <a:rPr lang="fa-IR" sz="2000" b="1" dirty="0">
                <a:cs typeface="B Nazanin" panose="00000400000000000000" pitchFamily="2" charset="-78"/>
              </a:rPr>
              <a:t>افزایش هزینه منابع کاری</a:t>
            </a:r>
          </a:p>
          <a:p>
            <a:pPr algn="ctr" rtl="1">
              <a:buFont typeface="Wingdings" panose="05000000000000000000" pitchFamily="2" charset="2"/>
              <a:buChar char="ü"/>
            </a:pPr>
            <a:r>
              <a:rPr lang="fa-IR" sz="2000" b="1" dirty="0">
                <a:cs typeface="B Nazanin" panose="00000400000000000000" pitchFamily="2" charset="-78"/>
              </a:rPr>
              <a:t>هزینه بهره سرمایه مصرف شده</a:t>
            </a:r>
          </a:p>
        </p:txBody>
      </p:sp>
    </p:spTree>
    <p:extLst>
      <p:ext uri="{BB962C8B-B14F-4D97-AF65-F5344CB8AC3E}">
        <p14:creationId xmlns:p14="http://schemas.microsoft.com/office/powerpoint/2010/main" val="23705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7C0A-493F-9951-8B0E-7D3BFF346285}"/>
              </a:ext>
            </a:extLst>
          </p:cNvPr>
          <p:cNvSpPr>
            <a:spLocks noGrp="1"/>
          </p:cNvSpPr>
          <p:nvPr>
            <p:ph type="title"/>
          </p:nvPr>
        </p:nvSpPr>
        <p:spPr/>
        <p:txBody>
          <a:bodyPr/>
          <a:lstStyle/>
          <a:p>
            <a:pPr algn="ctr" rtl="1"/>
            <a:r>
              <a:rPr lang="fa-IR" b="1" dirty="0">
                <a:cs typeface="B Nazanin" panose="00000400000000000000" pitchFamily="2" charset="-78"/>
              </a:rPr>
              <a:t>تعریف مدیریت پروژه</a:t>
            </a:r>
            <a:endParaRPr lang="en-US" b="1" dirty="0">
              <a:cs typeface="B Nazanin" panose="00000400000000000000" pitchFamily="2" charset="-78"/>
            </a:endParaRPr>
          </a:p>
        </p:txBody>
      </p:sp>
      <p:sp>
        <p:nvSpPr>
          <p:cNvPr id="4" name="Rectangle: Rounded Corners 3">
            <a:extLst>
              <a:ext uri="{FF2B5EF4-FFF2-40B4-BE49-F238E27FC236}">
                <a16:creationId xmlns:a16="http://schemas.microsoft.com/office/drawing/2014/main" id="{04C0162F-54F0-F04E-1C89-97C78AA5917A}"/>
              </a:ext>
            </a:extLst>
          </p:cNvPr>
          <p:cNvSpPr/>
          <p:nvPr/>
        </p:nvSpPr>
        <p:spPr>
          <a:xfrm>
            <a:off x="2024741" y="3522679"/>
            <a:ext cx="8649477" cy="122231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50000"/>
              </a:lnSpc>
            </a:pPr>
            <a:r>
              <a:rPr lang="fa-IR" b="1">
                <a:cs typeface="B Nazanin" panose="00000400000000000000" pitchFamily="2" charset="-78"/>
              </a:rPr>
              <a:t>عبارتست از بکارگیری دانش ها ، مهارت ها ،ابزار و تکنیک های لازم در اداره جریان فعالیت ها به منظور رسیدن به اهداف پروژه وانتظارات کارفرما.</a:t>
            </a:r>
            <a:endParaRPr lang="fa-IR" b="1" dirty="0">
              <a:cs typeface="B Nazanin" panose="00000400000000000000" pitchFamily="2" charset="-78"/>
            </a:endParaRPr>
          </a:p>
        </p:txBody>
      </p:sp>
      <p:sp>
        <p:nvSpPr>
          <p:cNvPr id="5" name="Rectangle: Rounded Corners 4">
            <a:extLst>
              <a:ext uri="{FF2B5EF4-FFF2-40B4-BE49-F238E27FC236}">
                <a16:creationId xmlns:a16="http://schemas.microsoft.com/office/drawing/2014/main" id="{D4774486-0B35-E4B1-C1EE-7A1E6B93FD94}"/>
              </a:ext>
            </a:extLst>
          </p:cNvPr>
          <p:cNvSpPr/>
          <p:nvPr/>
        </p:nvSpPr>
        <p:spPr>
          <a:xfrm>
            <a:off x="2024741" y="2057027"/>
            <a:ext cx="8649477" cy="12782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50000"/>
              </a:lnSpc>
            </a:pPr>
            <a:r>
              <a:rPr lang="fa-IR" b="1">
                <a:cs typeface="B Nazanin" panose="00000400000000000000" pitchFamily="2" charset="-78"/>
              </a:rPr>
              <a:t>مدیر پروژه متولی تعیین دقیق اهداف، تجزیه کارها،تعیین اقلام قابل تحویل و همچنین راهکارهای اصلی حصول به نتایج،تبیین مقطع حساس پروژه میباشد.</a:t>
            </a:r>
            <a:endParaRPr lang="en-US" b="1" dirty="0">
              <a:cs typeface="B Nazanin" panose="00000400000000000000" pitchFamily="2" charset="-78"/>
            </a:endParaRPr>
          </a:p>
        </p:txBody>
      </p:sp>
    </p:spTree>
    <p:extLst>
      <p:ext uri="{BB962C8B-B14F-4D97-AF65-F5344CB8AC3E}">
        <p14:creationId xmlns:p14="http://schemas.microsoft.com/office/powerpoint/2010/main" val="121764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61E1-4623-1729-99F2-E8B79DA89B24}"/>
              </a:ext>
            </a:extLst>
          </p:cNvPr>
          <p:cNvSpPr>
            <a:spLocks noGrp="1"/>
          </p:cNvSpPr>
          <p:nvPr>
            <p:ph type="title"/>
          </p:nvPr>
        </p:nvSpPr>
        <p:spPr/>
        <p:txBody>
          <a:bodyPr/>
          <a:lstStyle/>
          <a:p>
            <a:pPr algn="ctr" rtl="1"/>
            <a:r>
              <a:rPr lang="fa-IR" b="1" dirty="0">
                <a:cs typeface="B Nazanin" panose="00000400000000000000" pitchFamily="2" charset="-78"/>
              </a:rPr>
              <a:t>اهداف مدیریت پروژه	</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3550F562-9AD4-5D81-3BED-8B2BF25777BB}"/>
              </a:ext>
            </a:extLst>
          </p:cNvPr>
          <p:cNvSpPr>
            <a:spLocks noGrp="1"/>
          </p:cNvSpPr>
          <p:nvPr>
            <p:ph idx="1"/>
          </p:nvPr>
        </p:nvSpPr>
        <p:spPr/>
        <p:txBody>
          <a:bodyPr/>
          <a:lstStyle/>
          <a:p>
            <a:pPr algn="r" rtl="1"/>
            <a:r>
              <a:rPr lang="fa-IR" b="1" dirty="0">
                <a:cs typeface="B Nazanin" panose="00000400000000000000" pitchFamily="2" charset="-78"/>
              </a:rPr>
              <a:t>عدم تاخیر در برنامه های زمانی پروژه</a:t>
            </a:r>
          </a:p>
          <a:p>
            <a:pPr algn="r" rtl="1"/>
            <a:r>
              <a:rPr lang="fa-IR" b="1" dirty="0">
                <a:cs typeface="B Nazanin" panose="00000400000000000000" pitchFamily="2" charset="-78"/>
              </a:rPr>
              <a:t>اتمام پروژه با هزینه مطابق با بودجه پیش بینی شده</a:t>
            </a:r>
          </a:p>
          <a:p>
            <a:pPr algn="r" rtl="1"/>
            <a:r>
              <a:rPr lang="fa-IR" b="1" dirty="0">
                <a:cs typeface="B Nazanin" panose="00000400000000000000" pitchFamily="2" charset="-78"/>
              </a:rPr>
              <a:t>اتمام پروژه با کیفیت مطابق با کیفیت استاندارد قرارداد</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1C481735-AAAE-7336-F3CA-9E06D661B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316" y="3466627"/>
            <a:ext cx="6392167" cy="3391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212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8254B9-3CD7-6694-FD4F-EBE5B59C5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5198" y="847919"/>
            <a:ext cx="6841603" cy="5162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275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1E2A-ACC7-A88D-1F03-E7AD028BEBB0}"/>
              </a:ext>
            </a:extLst>
          </p:cNvPr>
          <p:cNvSpPr>
            <a:spLocks noGrp="1"/>
          </p:cNvSpPr>
          <p:nvPr>
            <p:ph type="title"/>
          </p:nvPr>
        </p:nvSpPr>
        <p:spPr/>
        <p:txBody>
          <a:bodyPr/>
          <a:lstStyle/>
          <a:p>
            <a:pPr algn="ctr" rtl="1"/>
            <a:r>
              <a:rPr lang="fa-IR" b="1" dirty="0">
                <a:cs typeface="B Nazanin" panose="00000400000000000000" pitchFamily="2" charset="-78"/>
              </a:rPr>
              <a:t>ایجاد ساختار شکست کار</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3317E043-ECE7-AA55-A7C3-E3A062F947C0}"/>
              </a:ext>
            </a:extLst>
          </p:cNvPr>
          <p:cNvSpPr>
            <a:spLocks noGrp="1"/>
          </p:cNvSpPr>
          <p:nvPr>
            <p:ph idx="1"/>
          </p:nvPr>
        </p:nvSpPr>
        <p:spPr/>
        <p:txBody>
          <a:bodyPr/>
          <a:lstStyle/>
          <a:p>
            <a:pPr algn="r" rtl="1"/>
            <a:endParaRPr lang="fa-IR" dirty="0">
              <a:cs typeface="B Nazanin" panose="00000400000000000000" pitchFamily="2" charset="-78"/>
            </a:endParaRPr>
          </a:p>
          <a:p>
            <a:pPr algn="r" rtl="1"/>
            <a:endParaRPr lang="fa-IR" dirty="0">
              <a:cs typeface="B Nazanin" panose="00000400000000000000" pitchFamily="2" charset="-78"/>
            </a:endParaRPr>
          </a:p>
        </p:txBody>
      </p:sp>
      <p:sp>
        <p:nvSpPr>
          <p:cNvPr id="4" name="Rectangle: Rounded Corners 3">
            <a:extLst>
              <a:ext uri="{FF2B5EF4-FFF2-40B4-BE49-F238E27FC236}">
                <a16:creationId xmlns:a16="http://schemas.microsoft.com/office/drawing/2014/main" id="{DB91BE20-D028-71DA-F52A-0A45BE5EDE59}"/>
              </a:ext>
            </a:extLst>
          </p:cNvPr>
          <p:cNvSpPr/>
          <p:nvPr/>
        </p:nvSpPr>
        <p:spPr>
          <a:xfrm>
            <a:off x="1380931" y="2121408"/>
            <a:ext cx="9629192" cy="918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b="1" dirty="0">
                <a:cs typeface="B Nazanin" panose="00000400000000000000" pitchFamily="2" charset="-78"/>
              </a:rPr>
              <a:t>ایجاد </a:t>
            </a:r>
            <a:r>
              <a:rPr lang="en-US" b="1" dirty="0">
                <a:cs typeface="B Nazanin" panose="00000400000000000000" pitchFamily="2" charset="-78"/>
              </a:rPr>
              <a:t>WBS </a:t>
            </a:r>
            <a:r>
              <a:rPr lang="fa-IR" b="1" dirty="0">
                <a:cs typeface="B Nazanin" panose="00000400000000000000" pitchFamily="2" charset="-78"/>
              </a:rPr>
              <a:t>،فرآیند تقسیم اقلام قابل تحویل و کارهای پروژه به اجزایی کوچک تر و با قابلیت مدیریت بیشتر است.</a:t>
            </a:r>
            <a:endParaRPr lang="en-US" b="1" dirty="0">
              <a:cs typeface="B Nazanin" panose="00000400000000000000" pitchFamily="2" charset="-78"/>
            </a:endParaRPr>
          </a:p>
        </p:txBody>
      </p:sp>
      <p:sp>
        <p:nvSpPr>
          <p:cNvPr id="5" name="Rectangle: Rounded Corners 4">
            <a:extLst>
              <a:ext uri="{FF2B5EF4-FFF2-40B4-BE49-F238E27FC236}">
                <a16:creationId xmlns:a16="http://schemas.microsoft.com/office/drawing/2014/main" id="{E42EEAD6-D172-EC87-0BB0-4FA203836344}"/>
              </a:ext>
            </a:extLst>
          </p:cNvPr>
          <p:cNvSpPr/>
          <p:nvPr/>
        </p:nvSpPr>
        <p:spPr>
          <a:xfrm>
            <a:off x="1380931" y="3239915"/>
            <a:ext cx="9629192" cy="10697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b="1" dirty="0">
                <a:cs typeface="B Nazanin" panose="00000400000000000000" pitchFamily="2" charset="-78"/>
              </a:rPr>
              <a:t>تجزیه سلسله مراتبی بر مبنای افلام قابل تحویل کاری ست که باید توسط تیم پروژه در راستای اهداف پروژه و ایجاد اقلام قابل تحویل مورد نیاز اجرا گردد که در ان هر سطح پایین تری از </a:t>
            </a:r>
            <a:r>
              <a:rPr lang="en-US" b="1" dirty="0">
                <a:cs typeface="B Nazanin" panose="00000400000000000000" pitchFamily="2" charset="-78"/>
              </a:rPr>
              <a:t>WBS </a:t>
            </a:r>
            <a:r>
              <a:rPr lang="fa-IR" b="1" dirty="0">
                <a:cs typeface="B Nazanin" panose="00000400000000000000" pitchFamily="2" charset="-78"/>
              </a:rPr>
              <a:t>بیانگر تعاریف مفصل تری از کارهای پروژه است.</a:t>
            </a:r>
            <a:endParaRPr lang="en-US" b="1" dirty="0">
              <a:cs typeface="B Nazanin" panose="00000400000000000000" pitchFamily="2" charset="-78"/>
            </a:endParaRPr>
          </a:p>
        </p:txBody>
      </p:sp>
      <p:sp>
        <p:nvSpPr>
          <p:cNvPr id="6" name="Rectangle: Rounded Corners 5">
            <a:extLst>
              <a:ext uri="{FF2B5EF4-FFF2-40B4-BE49-F238E27FC236}">
                <a16:creationId xmlns:a16="http://schemas.microsoft.com/office/drawing/2014/main" id="{7D5EFCFF-D0BF-C0D7-82D8-ACBD314111AA}"/>
              </a:ext>
            </a:extLst>
          </p:cNvPr>
          <p:cNvSpPr/>
          <p:nvPr/>
        </p:nvSpPr>
        <p:spPr>
          <a:xfrm>
            <a:off x="1380931" y="4509672"/>
            <a:ext cx="9629192" cy="8029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50000"/>
              </a:lnSpc>
            </a:pPr>
            <a:r>
              <a:rPr lang="en-US" b="1" dirty="0">
                <a:cs typeface="B Nazanin" panose="00000400000000000000" pitchFamily="2" charset="-78"/>
              </a:rPr>
              <a:t>WBS </a:t>
            </a:r>
            <a:r>
              <a:rPr lang="fa-IR" b="1" dirty="0">
                <a:cs typeface="B Nazanin" panose="00000400000000000000" pitchFamily="2" charset="-78"/>
              </a:rPr>
              <a:t>محدوده کلی پروژه را سازماندهی و تعریف میکند و بیانگر کاریست که در بیانیه محدوده پروژه مصوب فعلی ، مشخص شده است.</a:t>
            </a:r>
            <a:endParaRPr lang="en-US" b="1" dirty="0">
              <a:cs typeface="B Nazanin" panose="00000400000000000000" pitchFamily="2" charset="-78"/>
            </a:endParaRPr>
          </a:p>
        </p:txBody>
      </p:sp>
    </p:spTree>
    <p:extLst>
      <p:ext uri="{BB962C8B-B14F-4D97-AF65-F5344CB8AC3E}">
        <p14:creationId xmlns:p14="http://schemas.microsoft.com/office/powerpoint/2010/main" val="193053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DE8E72-35AC-B9A3-6A30-E5CB6855C2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344" y="1091681"/>
            <a:ext cx="8485130" cy="5029298"/>
          </a:xfrm>
        </p:spPr>
      </p:pic>
    </p:spTree>
    <p:extLst>
      <p:ext uri="{BB962C8B-B14F-4D97-AF65-F5344CB8AC3E}">
        <p14:creationId xmlns:p14="http://schemas.microsoft.com/office/powerpoint/2010/main" val="1940209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1611</TotalTime>
  <Words>1097</Words>
  <Application>Microsoft Office PowerPoint</Application>
  <PresentationFormat>Widescreen</PresentationFormat>
  <Paragraphs>58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Iransans</vt:lpstr>
      <vt:lpstr>Rockwell</vt:lpstr>
      <vt:lpstr>Rockwell Condensed</vt:lpstr>
      <vt:lpstr>Wingdings</vt:lpstr>
      <vt:lpstr>Wood Type</vt:lpstr>
      <vt:lpstr>PowerPoint Presentation</vt:lpstr>
      <vt:lpstr>PowerPoint Presentation</vt:lpstr>
      <vt:lpstr>خصوصیات پروژه</vt:lpstr>
      <vt:lpstr>هزینه های ناشی از تاخیر در پروژه</vt:lpstr>
      <vt:lpstr>تعریف مدیریت پروژه</vt:lpstr>
      <vt:lpstr>اهداف مدیریت پروژه </vt:lpstr>
      <vt:lpstr>PowerPoint Presentation</vt:lpstr>
      <vt:lpstr>ایجاد ساختار شکست کار</vt:lpstr>
      <vt:lpstr>PowerPoint Presentation</vt:lpstr>
      <vt:lpstr>نمايش توالي فعاليتها</vt:lpstr>
      <vt:lpstr>PowerPoint Presentation</vt:lpstr>
      <vt:lpstr>انواع فعاليتها</vt:lpstr>
      <vt:lpstr>روش مسیر بحرانیCRITICAL PATH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مدیریت پروژه برای توسعه محصول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پروژه برای توسعه محصول</dc:title>
  <dc:creator>حسین متین</dc:creator>
  <cp:lastModifiedBy>حسین متین</cp:lastModifiedBy>
  <cp:revision>4</cp:revision>
  <dcterms:created xsi:type="dcterms:W3CDTF">2022-12-18T04:50:15Z</dcterms:created>
  <dcterms:modified xsi:type="dcterms:W3CDTF">2022-12-24T14:48:41Z</dcterms:modified>
</cp:coreProperties>
</file>